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3" r:id="rId6"/>
    <p:sldId id="273" r:id="rId7"/>
    <p:sldId id="264" r:id="rId8"/>
    <p:sldId id="265" r:id="rId9"/>
    <p:sldId id="266" r:id="rId10"/>
    <p:sldId id="267" r:id="rId11"/>
    <p:sldId id="268"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DDAD94-3675-4853-8E30-CD87343DD0FE}" v="2" dt="2024-01-05T19:35:31.5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6" autoAdjust="0"/>
    <p:restoredTop sz="94660"/>
  </p:normalViewPr>
  <p:slideViewPr>
    <p:cSldViewPr snapToGrid="0">
      <p:cViewPr varScale="1">
        <p:scale>
          <a:sx n="63" d="100"/>
          <a:sy n="63" d="100"/>
        </p:scale>
        <p:origin x="49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F97B7-D67A-6836-EDDE-05CDFBA9C5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5D56B7-A566-5D9D-4E22-649946767A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55188E-CB9A-0121-4185-516EB33B259C}"/>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5" name="Footer Placeholder 4">
            <a:extLst>
              <a:ext uri="{FF2B5EF4-FFF2-40B4-BE49-F238E27FC236}">
                <a16:creationId xmlns:a16="http://schemas.microsoft.com/office/drawing/2014/main" id="{6651DDDF-3585-56A2-25E8-275D0E38E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FABF27-3A8B-23A8-0010-91EE022E9A02}"/>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3559432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2B4F-B417-E44C-237C-FDE6B9DE66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091257-C630-FB00-891E-C2C1CFF9F5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4FFBCE-0F11-663F-9E69-D01F6AA1AA0B}"/>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5" name="Footer Placeholder 4">
            <a:extLst>
              <a:ext uri="{FF2B5EF4-FFF2-40B4-BE49-F238E27FC236}">
                <a16:creationId xmlns:a16="http://schemas.microsoft.com/office/drawing/2014/main" id="{DDDF5E77-2687-9976-D136-5009562E72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165280-B2C9-2467-CB9D-93517DE34973}"/>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584549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A65973-D92F-FC28-A48C-767C7EEE77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39EE48-2D51-733B-A293-EBFD643F02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61848A-E502-CFCF-D3D2-DC6996E156B0}"/>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5" name="Footer Placeholder 4">
            <a:extLst>
              <a:ext uri="{FF2B5EF4-FFF2-40B4-BE49-F238E27FC236}">
                <a16:creationId xmlns:a16="http://schemas.microsoft.com/office/drawing/2014/main" id="{E3020696-71EA-32D1-21A5-8D33813A07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DB3E72-1C2E-E8E7-4398-0CC0ADB6CAE0}"/>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1855685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904C0-FEB3-6CAA-8762-6F978B247E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EA0D2F-9BD8-B3DF-F008-6DCAACFBA6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D93BCF-0647-CD87-D83E-A81A08B1852E}"/>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5" name="Footer Placeholder 4">
            <a:extLst>
              <a:ext uri="{FF2B5EF4-FFF2-40B4-BE49-F238E27FC236}">
                <a16:creationId xmlns:a16="http://schemas.microsoft.com/office/drawing/2014/main" id="{99492D3F-795F-F9C6-0380-CDD079D878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AF1A28-4478-2C5B-22AB-B3DD9A4BCA86}"/>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866929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E27B5-4BFC-EB80-4BF5-EA8380D13F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57F0DC-1034-21F9-6794-EDBE2E4D11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F58BE-34C9-C283-5499-92D6CD2E9DFF}"/>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5" name="Footer Placeholder 4">
            <a:extLst>
              <a:ext uri="{FF2B5EF4-FFF2-40B4-BE49-F238E27FC236}">
                <a16:creationId xmlns:a16="http://schemas.microsoft.com/office/drawing/2014/main" id="{50765A00-0FE9-8C2C-B5BC-1D09A45A7A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1A5C49-0795-1740-FF39-32800651B217}"/>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396784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D6981-7FB4-9885-5450-6DD998B4D5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5A7853-4642-B4B9-2701-E25D0D5C7E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2D82D0-D623-7ADB-DD4E-CF66B51A3B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BC91C8-B258-B071-9FD4-F1956DB498B7}"/>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6" name="Footer Placeholder 5">
            <a:extLst>
              <a:ext uri="{FF2B5EF4-FFF2-40B4-BE49-F238E27FC236}">
                <a16:creationId xmlns:a16="http://schemas.microsoft.com/office/drawing/2014/main" id="{A24DD0F5-C15D-4344-3D01-F7207C3826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6A2688-6854-B27C-6382-C0F17CF74711}"/>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4281913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51E4C-3B17-B97E-4ABD-10D75945F97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B1407D-8424-547C-C15D-E230BB5508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9B3690-4CBB-1229-9CED-298E3A1482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7B0DDC-A2C8-4E49-FB6D-4991183E48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80A691-1815-3E4D-9F1A-EC963B9EB2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F8FA4D-F5C5-D561-445A-AD3D56D2E012}"/>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8" name="Footer Placeholder 7">
            <a:extLst>
              <a:ext uri="{FF2B5EF4-FFF2-40B4-BE49-F238E27FC236}">
                <a16:creationId xmlns:a16="http://schemas.microsoft.com/office/drawing/2014/main" id="{36C75CA1-5C24-0B6E-18BC-7E115E9EBF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868793-72D7-811E-864D-79F6EDB48F60}"/>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3115893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8B691-79AA-3A12-3EB5-8F11B91ECE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A399C2-14C0-BC87-4A6C-A6E1EBE8260E}"/>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4" name="Footer Placeholder 3">
            <a:extLst>
              <a:ext uri="{FF2B5EF4-FFF2-40B4-BE49-F238E27FC236}">
                <a16:creationId xmlns:a16="http://schemas.microsoft.com/office/drawing/2014/main" id="{2FEE0967-A92E-9EF5-D9D3-8779D20664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6B180C-1A1D-72F7-1AF9-CE03D5B68411}"/>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777685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0FDCCE-6CE4-DF31-48B5-F44C6B7C6ABB}"/>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3" name="Footer Placeholder 2">
            <a:extLst>
              <a:ext uri="{FF2B5EF4-FFF2-40B4-BE49-F238E27FC236}">
                <a16:creationId xmlns:a16="http://schemas.microsoft.com/office/drawing/2014/main" id="{6F95A854-FC48-D17B-56E7-1DE70918B1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0CC782-194B-9634-E40F-D2A24584CD98}"/>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635289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E4C3C-74E2-2503-FD42-8A82CCA6BD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D1881A-79F7-4D84-B3F7-2DAFD8A471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4175AA-5C26-EB8B-50C2-0550278031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CDD333-046E-1815-F9E7-EE0F8A3AF7A1}"/>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6" name="Footer Placeholder 5">
            <a:extLst>
              <a:ext uri="{FF2B5EF4-FFF2-40B4-BE49-F238E27FC236}">
                <a16:creationId xmlns:a16="http://schemas.microsoft.com/office/drawing/2014/main" id="{112343EF-435E-D090-083B-D38A5FDB90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85C039-6E33-A2C4-F73E-762E7282F55C}"/>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337280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BD441-F7B4-7702-0244-A90C68845F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DC71B4-82CC-F2F5-8A69-0BA40E3DB7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3BB669-4508-6A52-40BA-2BD8E6F3AC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180132-CDEF-228D-9C6E-AD33517849F3}"/>
              </a:ext>
            </a:extLst>
          </p:cNvPr>
          <p:cNvSpPr>
            <a:spLocks noGrp="1"/>
          </p:cNvSpPr>
          <p:nvPr>
            <p:ph type="dt" sz="half" idx="10"/>
          </p:nvPr>
        </p:nvSpPr>
        <p:spPr/>
        <p:txBody>
          <a:bodyPr/>
          <a:lstStyle/>
          <a:p>
            <a:fld id="{BF9600A1-156A-4207-9273-47AA75756B21}" type="datetimeFigureOut">
              <a:rPr lang="en-US" smtClean="0"/>
              <a:t>7/17/2025</a:t>
            </a:fld>
            <a:endParaRPr lang="en-US"/>
          </a:p>
        </p:txBody>
      </p:sp>
      <p:sp>
        <p:nvSpPr>
          <p:cNvPr id="6" name="Footer Placeholder 5">
            <a:extLst>
              <a:ext uri="{FF2B5EF4-FFF2-40B4-BE49-F238E27FC236}">
                <a16:creationId xmlns:a16="http://schemas.microsoft.com/office/drawing/2014/main" id="{E49F725D-8FDB-3EFA-0DA7-03C65B2F4E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489F83-2FDE-645F-2C2F-53089E4F9E1E}"/>
              </a:ext>
            </a:extLst>
          </p:cNvPr>
          <p:cNvSpPr>
            <a:spLocks noGrp="1"/>
          </p:cNvSpPr>
          <p:nvPr>
            <p:ph type="sldNum" sz="quarter" idx="12"/>
          </p:nvPr>
        </p:nvSpPr>
        <p:spPr/>
        <p:txBody>
          <a:bodyPr/>
          <a:lstStyle/>
          <a:p>
            <a:fld id="{1F963E60-41AB-4FFF-A5C8-377934830CEF}" type="slidenum">
              <a:rPr lang="en-US" smtClean="0"/>
              <a:t>‹#›</a:t>
            </a:fld>
            <a:endParaRPr lang="en-US"/>
          </a:p>
        </p:txBody>
      </p:sp>
    </p:spTree>
    <p:extLst>
      <p:ext uri="{BB962C8B-B14F-4D97-AF65-F5344CB8AC3E}">
        <p14:creationId xmlns:p14="http://schemas.microsoft.com/office/powerpoint/2010/main" val="106069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12132A-2F8E-D445-7750-CD41655AED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E6125C-E765-4EC4-DE63-DD8F0ADBA7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C14200-DF86-6E18-BD19-609816FCDC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9600A1-156A-4207-9273-47AA75756B21}" type="datetimeFigureOut">
              <a:rPr lang="en-US" smtClean="0"/>
              <a:t>7/17/2025</a:t>
            </a:fld>
            <a:endParaRPr lang="en-US"/>
          </a:p>
        </p:txBody>
      </p:sp>
      <p:sp>
        <p:nvSpPr>
          <p:cNvPr id="5" name="Footer Placeholder 4">
            <a:extLst>
              <a:ext uri="{FF2B5EF4-FFF2-40B4-BE49-F238E27FC236}">
                <a16:creationId xmlns:a16="http://schemas.microsoft.com/office/drawing/2014/main" id="{41AC1BD6-AB59-2911-1A38-D152A63529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D81E0C-449F-4850-1E63-C392A12369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963E60-41AB-4FFF-A5C8-377934830CEF}" type="slidenum">
              <a:rPr lang="en-US" smtClean="0"/>
              <a:t>‹#›</a:t>
            </a:fld>
            <a:endParaRPr lang="en-US"/>
          </a:p>
        </p:txBody>
      </p:sp>
    </p:spTree>
    <p:extLst>
      <p:ext uri="{BB962C8B-B14F-4D97-AF65-F5344CB8AC3E}">
        <p14:creationId xmlns:p14="http://schemas.microsoft.com/office/powerpoint/2010/main" val="618957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FF3A8-1BC7-15D0-0702-0FBA37B5679B}"/>
              </a:ext>
            </a:extLst>
          </p:cNvPr>
          <p:cNvSpPr>
            <a:spLocks noGrp="1"/>
          </p:cNvSpPr>
          <p:nvPr>
            <p:ph type="ctrTitle"/>
          </p:nvPr>
        </p:nvSpPr>
        <p:spPr>
          <a:xfrm>
            <a:off x="1226975" y="1600200"/>
            <a:ext cx="9738049" cy="2387600"/>
          </a:xfrm>
        </p:spPr>
        <p:txBody>
          <a:bodyPr>
            <a:noAutofit/>
          </a:bodyPr>
          <a:lstStyle/>
          <a:p>
            <a:pPr marL="0" marR="0">
              <a:lnSpc>
                <a:spcPct val="107000"/>
              </a:lnSpc>
              <a:spcBef>
                <a:spcPts val="0"/>
              </a:spcBef>
              <a:spcAft>
                <a:spcPts val="800"/>
              </a:spcAft>
            </a:pPr>
            <a:r>
              <a:rPr lang="en-US" sz="4400" b="1" dirty="0">
                <a:latin typeface="Century" panose="02040604050505020304" pitchFamily="18" charset="0"/>
                <a:cs typeface="Times New Roman" panose="02020603050405020304" pitchFamily="18" charset="0"/>
              </a:rPr>
              <a:t>LLC Liability in the Age of Short-Term Rentals: Legal Risks and Municipal Enforcement.</a:t>
            </a:r>
            <a:br>
              <a:rPr lang="en-US" sz="4400" b="1" dirty="0">
                <a:effectLst/>
                <a:latin typeface="Century" panose="02040604050505020304" pitchFamily="18" charset="0"/>
                <a:ea typeface="Calibri" panose="020F0502020204030204" pitchFamily="34" charset="0"/>
                <a:cs typeface="Times New Roman" panose="02020603050405020304" pitchFamily="18" charset="0"/>
              </a:rPr>
            </a:br>
            <a:br>
              <a:rPr lang="en-US" sz="4400" b="1" dirty="0">
                <a:effectLst/>
                <a:latin typeface="Century" panose="02040604050505020304" pitchFamily="18" charset="0"/>
                <a:ea typeface="Calibri" panose="020F0502020204030204" pitchFamily="34" charset="0"/>
                <a:cs typeface="Times New Roman" panose="02020603050405020304" pitchFamily="18" charset="0"/>
              </a:rPr>
            </a:br>
            <a:r>
              <a:rPr lang="en-US" sz="4400" b="1" dirty="0">
                <a:effectLst/>
                <a:latin typeface="Century" panose="02040604050505020304" pitchFamily="18" charset="0"/>
                <a:ea typeface="Calibri" panose="020F0502020204030204" pitchFamily="34" charset="0"/>
                <a:cs typeface="Times New Roman" panose="02020603050405020304" pitchFamily="18" charset="0"/>
              </a:rPr>
              <a:t>Dov Treiman</a:t>
            </a:r>
            <a:br>
              <a:rPr lang="en-US" sz="500" dirty="0">
                <a:effectLst/>
                <a:latin typeface="Calibri" panose="020F0502020204030204" pitchFamily="34" charset="0"/>
                <a:ea typeface="Calibri" panose="020F0502020204030204" pitchFamily="34" charset="0"/>
                <a:cs typeface="Times New Roman" panose="02020603050405020304" pitchFamily="18" charset="0"/>
              </a:rPr>
            </a:br>
            <a:endParaRPr lang="en-US" sz="1600" dirty="0"/>
          </a:p>
        </p:txBody>
      </p:sp>
      <p:sp>
        <p:nvSpPr>
          <p:cNvPr id="3" name="Subtitle 2">
            <a:extLst>
              <a:ext uri="{FF2B5EF4-FFF2-40B4-BE49-F238E27FC236}">
                <a16:creationId xmlns:a16="http://schemas.microsoft.com/office/drawing/2014/main" id="{D4631710-E0E4-9C50-1990-A4537BD699C6}"/>
              </a:ext>
            </a:extLst>
          </p:cNvPr>
          <p:cNvSpPr>
            <a:spLocks noGrp="1"/>
          </p:cNvSpPr>
          <p:nvPr>
            <p:ph type="subTitle" idx="1"/>
          </p:nvPr>
        </p:nvSpPr>
        <p:spPr/>
        <p:txBody>
          <a:bodyPr>
            <a:normAutofit lnSpcReduction="10000"/>
          </a:bodyPr>
          <a:lstStyle/>
          <a:p>
            <a:pPr marL="0" marR="0" algn="ctr">
              <a:lnSpc>
                <a:spcPct val="107000"/>
              </a:lnSpc>
              <a:spcBef>
                <a:spcPts val="0"/>
              </a:spcBef>
              <a:spcAft>
                <a:spcPts val="800"/>
              </a:spcAft>
            </a:pPr>
            <a:endParaRPr lang="en-US" sz="1800" dirty="0">
              <a:effectLst/>
              <a:latin typeface="Century" panose="020406040505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endParaRPr lang="en-US" sz="1800" dirty="0">
              <a:latin typeface="Century" panose="020406040505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dirty="0">
                <a:effectLst/>
                <a:latin typeface="Century" panose="02040604050505020304" pitchFamily="18" charset="0"/>
                <a:ea typeface="Calibri" panose="020F0502020204030204" pitchFamily="34" charset="0"/>
                <a:cs typeface="Times New Roman" panose="02020603050405020304" pitchFamily="18" charset="0"/>
              </a:rPr>
              <a:t>Adam Leitman Bailey, P.C., New York, NY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dirty="0">
                <a:effectLst/>
                <a:latin typeface="Century" panose="02040604050505020304" pitchFamily="18" charset="0"/>
                <a:ea typeface="Calibri" panose="020F0502020204030204" pitchFamily="34" charset="0"/>
                <a:cs typeface="Times New Roman" panose="02020603050405020304" pitchFamily="18" charset="0"/>
              </a:rPr>
              <a:t>Landlord-Tenant Co-Managing Partner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12020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C7071-4DEF-8D2A-90D6-D2E3AFE53AF0}"/>
              </a:ext>
            </a:extLst>
          </p:cNvPr>
          <p:cNvSpPr>
            <a:spLocks noGrp="1"/>
          </p:cNvSpPr>
          <p:nvPr>
            <p:ph type="title"/>
          </p:nvPr>
        </p:nvSpPr>
        <p:spPr/>
        <p:txBody>
          <a:bodyPr>
            <a:normAutofit/>
          </a:bodyPr>
          <a:lstStyle/>
          <a:p>
            <a:pPr algn="ctr"/>
            <a:r>
              <a:rPr lang="en-US" sz="2400" b="1" dirty="0">
                <a:effectLst/>
                <a:latin typeface="Century" panose="02040604050505020304" pitchFamily="18" charset="0"/>
                <a:ea typeface="Calibri" panose="020F0502020204030204" pitchFamily="34" charset="0"/>
                <a:cs typeface="Times New Roman" panose="02020603050405020304" pitchFamily="18" charset="0"/>
              </a:rPr>
              <a:t>Lease Clauses IIIA: Sample Clauses: Prohibition to Advertise</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endParaRPr lang="en-US" sz="2400" dirty="0"/>
          </a:p>
        </p:txBody>
      </p:sp>
      <p:sp>
        <p:nvSpPr>
          <p:cNvPr id="3" name="Content Placeholder 2">
            <a:extLst>
              <a:ext uri="{FF2B5EF4-FFF2-40B4-BE49-F238E27FC236}">
                <a16:creationId xmlns:a16="http://schemas.microsoft.com/office/drawing/2014/main" id="{3D848F38-8EF8-7255-C014-944F1C7E101B}"/>
              </a:ext>
            </a:extLst>
          </p:cNvPr>
          <p:cNvSpPr>
            <a:spLocks noGrp="1"/>
          </p:cNvSpPr>
          <p:nvPr>
            <p:ph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If the Tenant advertises on any internet site or via any</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hard</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copy</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media</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(including,</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but</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not</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limited</a:t>
            </a:r>
            <a:r>
              <a:rPr lang="en-US" sz="1800" spc="27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to</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postings</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on</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public</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or</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private</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bulletin</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boards)</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a:t>
            </a:r>
            <a:r>
              <a:rPr lang="en-US" sz="1800" spc="-26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availability of the apartment or any portion of it for</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hire for a period of less than thirty-one days, the mere</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placement</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of such advertisement</a:t>
            </a:r>
            <a:r>
              <a:rPr lang="en-US" sz="1800" spc="27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and maintenance of</a:t>
            </a:r>
            <a:r>
              <a:rPr lang="en-US" sz="1800" spc="-26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it on such site shall be deemed a breach of a material</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obligation of this lease, regardless of whether anyone</a:t>
            </a:r>
            <a:r>
              <a:rPr lang="en-US" sz="1800" spc="5"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actually</a:t>
            </a:r>
            <a:r>
              <a:rPr lang="en-US" sz="180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responds</a:t>
            </a:r>
            <a:r>
              <a:rPr lang="en-US" sz="1800" spc="-1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to the advertisement.</a:t>
            </a:r>
            <a:endParaRPr lang="en-US" dirty="0"/>
          </a:p>
        </p:txBody>
      </p:sp>
    </p:spTree>
    <p:extLst>
      <p:ext uri="{BB962C8B-B14F-4D97-AF65-F5344CB8AC3E}">
        <p14:creationId xmlns:p14="http://schemas.microsoft.com/office/powerpoint/2010/main" val="4116536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6CC10-45D6-3E1B-3BAB-FDFA8819D321}"/>
              </a:ext>
            </a:extLst>
          </p:cNvPr>
          <p:cNvSpPr>
            <a:spLocks noGrp="1"/>
          </p:cNvSpPr>
          <p:nvPr>
            <p:ph type="title"/>
          </p:nvPr>
        </p:nvSpPr>
        <p:spPr/>
        <p:txBody>
          <a:bodyPr>
            <a:normAutofit/>
          </a:bodyPr>
          <a:lstStyle/>
          <a:p>
            <a:r>
              <a:rPr lang="en-US" sz="2400" b="1" dirty="0">
                <a:effectLst/>
                <a:latin typeface="Century" panose="02040604050505020304" pitchFamily="18" charset="0"/>
                <a:ea typeface="Calibri" panose="020F0502020204030204" pitchFamily="34" charset="0"/>
                <a:cs typeface="Times New Roman" panose="02020603050405020304" pitchFamily="18" charset="0"/>
              </a:rPr>
              <a:t>Lease Clauses IIIB: Sample Clauses: Income Belongs to Landlord</a:t>
            </a:r>
            <a:endParaRPr lang="en-US" sz="2400" dirty="0"/>
          </a:p>
        </p:txBody>
      </p:sp>
      <p:sp>
        <p:nvSpPr>
          <p:cNvPr id="3" name="Content Placeholder 2">
            <a:extLst>
              <a:ext uri="{FF2B5EF4-FFF2-40B4-BE49-F238E27FC236}">
                <a16:creationId xmlns:a16="http://schemas.microsoft.com/office/drawing/2014/main" id="{6E77EF83-5312-DDA7-74D6-8B429855AF1A}"/>
              </a:ext>
            </a:extLst>
          </p:cNvPr>
          <p:cNvSpPr>
            <a:spLocks noGrp="1"/>
          </p:cNvSpPr>
          <p:nvPr>
            <p:ph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if Tenant rents any portion of the apartment or the whole of the apartment to any person for period of less than 30 days, Tenant’s receipts and/or profits for the same plus twenty percent thereof shall be the property of the Landlord. Tenant and Landlord understand that it is impossible to estimate Landlord’s damages and expenses, including but not limited to the damages listed in this paragraph and therefore the sum of Tenant’s receipts and profits from the illegal activity plus twenty percent thereof constitute a fair approximation and liquidation of those damages and expenses. The additional twenty percent is to liquidate reimbursement of the Landlord for its expenses in investigating the violation and in enforcing its rights under this paragraph. For purposes of this paragraph, the Landlord’s right to payment from the Tenant shall be calculated as if no municipal fines or penalties of any kind were imposed against the Tenant.</a:t>
            </a:r>
          </a:p>
        </p:txBody>
      </p:sp>
    </p:spTree>
    <p:extLst>
      <p:ext uri="{BB962C8B-B14F-4D97-AF65-F5344CB8AC3E}">
        <p14:creationId xmlns:p14="http://schemas.microsoft.com/office/powerpoint/2010/main" val="3546303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63C72-B075-7F67-0A78-9D17E3C00AA1}"/>
              </a:ext>
            </a:extLst>
          </p:cNvPr>
          <p:cNvSpPr>
            <a:spLocks noGrp="1"/>
          </p:cNvSpPr>
          <p:nvPr>
            <p:ph type="title"/>
          </p:nvPr>
        </p:nvSpPr>
        <p:spPr/>
        <p:txBody>
          <a:bodyPr>
            <a:normAutofit/>
          </a:bodyPr>
          <a:lstStyle/>
          <a:p>
            <a:pPr algn="ctr"/>
            <a:r>
              <a:rPr lang="en-US" sz="2400" b="1" dirty="0">
                <a:effectLst/>
                <a:latin typeface="Century" panose="02040604050505020304" pitchFamily="18" charset="0"/>
                <a:ea typeface="Calibri" panose="020F0502020204030204" pitchFamily="34" charset="0"/>
                <a:cs typeface="Times New Roman" panose="02020603050405020304" pitchFamily="18" charset="0"/>
              </a:rPr>
              <a:t>Lease Clauses IIIC: Incurable Nuisance I</a:t>
            </a:r>
            <a:endParaRPr lang="en-US" sz="2400" dirty="0"/>
          </a:p>
        </p:txBody>
      </p:sp>
      <p:sp>
        <p:nvSpPr>
          <p:cNvPr id="3" name="Content Placeholder 2">
            <a:extLst>
              <a:ext uri="{FF2B5EF4-FFF2-40B4-BE49-F238E27FC236}">
                <a16:creationId xmlns:a16="http://schemas.microsoft.com/office/drawing/2014/main" id="{844F058A-695A-AF44-C001-77CC2B0AB895}"/>
              </a:ext>
            </a:extLst>
          </p:cNvPr>
          <p:cNvSpPr>
            <a:spLocks noGrp="1"/>
          </p:cNvSpPr>
          <p:nvPr>
            <p:ph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If Tenant rents any portion of the apartment or the whole of the apartment to any person for period of less than 30 days, such shall be considered an incurable nuisance, subjecting the Tenant to eviction, regardless of whether the Landlord serves a notice to cure.</a:t>
            </a:r>
            <a:endParaRPr lang="en-US" dirty="0"/>
          </a:p>
        </p:txBody>
      </p:sp>
    </p:spTree>
    <p:extLst>
      <p:ext uri="{BB962C8B-B14F-4D97-AF65-F5344CB8AC3E}">
        <p14:creationId xmlns:p14="http://schemas.microsoft.com/office/powerpoint/2010/main" val="561826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3F8E5-23E3-8063-84F7-7B6C19819018}"/>
              </a:ext>
            </a:extLst>
          </p:cNvPr>
          <p:cNvSpPr>
            <a:spLocks noGrp="1"/>
          </p:cNvSpPr>
          <p:nvPr>
            <p:ph type="title"/>
          </p:nvPr>
        </p:nvSpPr>
        <p:spPr/>
        <p:txBody>
          <a:bodyPr>
            <a:normAutofit/>
          </a:bodyPr>
          <a:lstStyle/>
          <a:p>
            <a:pPr algn="ctr"/>
            <a:r>
              <a:rPr lang="en-US" sz="2400" b="1" dirty="0">
                <a:effectLst/>
                <a:latin typeface="Century" panose="02040604050505020304" pitchFamily="18" charset="0"/>
                <a:ea typeface="Calibri" panose="020F0502020204030204" pitchFamily="34" charset="0"/>
                <a:cs typeface="Times New Roman" panose="02020603050405020304" pitchFamily="18" charset="0"/>
              </a:rPr>
              <a:t>A Brief Introduction to Short-Term Rentals</a:t>
            </a:r>
            <a:endParaRPr lang="en-US" sz="2400" dirty="0"/>
          </a:p>
        </p:txBody>
      </p:sp>
      <p:sp>
        <p:nvSpPr>
          <p:cNvPr id="3" name="Content Placeholder 2">
            <a:extLst>
              <a:ext uri="{FF2B5EF4-FFF2-40B4-BE49-F238E27FC236}">
                <a16:creationId xmlns:a16="http://schemas.microsoft.com/office/drawing/2014/main" id="{EEDA9ADE-8B53-F31D-6135-BAFE4BBEF80F}"/>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Terminology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Small Town Life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The Big City Perspective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Supporting Statutory/Local Ordinance Language &amp; Prohibitions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How long is “Short Term”?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2200" dirty="0">
                <a:effectLst/>
                <a:latin typeface="Century" panose="02040604050505020304" pitchFamily="18" charset="0"/>
                <a:ea typeface="Calibri" panose="020F0502020204030204" pitchFamily="34" charset="0"/>
                <a:cs typeface="Times New Roman" panose="02020603050405020304" pitchFamily="18" charset="0"/>
              </a:rPr>
              <a:t>Statutes and Ordinances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2200" dirty="0">
                <a:effectLst/>
                <a:latin typeface="Century" panose="02040604050505020304" pitchFamily="18" charset="0"/>
                <a:ea typeface="Calibri" panose="020F0502020204030204" pitchFamily="34" charset="0"/>
                <a:cs typeface="Times New Roman" panose="02020603050405020304" pitchFamily="18" charset="0"/>
              </a:rPr>
              <a:t>Leases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2200" dirty="0">
                <a:effectLst/>
                <a:latin typeface="Century" panose="02040604050505020304" pitchFamily="18" charset="0"/>
                <a:ea typeface="Calibri" panose="020F0502020204030204" pitchFamily="34" charset="0"/>
                <a:cs typeface="Times New Roman" panose="02020603050405020304" pitchFamily="18" charset="0"/>
              </a:rPr>
              <a:t>Oral Agreements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34026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A65A8-85B1-6FE8-6EE6-5D0B8ECD60D4}"/>
              </a:ext>
            </a:extLst>
          </p:cNvPr>
          <p:cNvSpPr>
            <a:spLocks noGrp="1"/>
          </p:cNvSpPr>
          <p:nvPr>
            <p:ph type="title"/>
          </p:nvPr>
        </p:nvSpPr>
        <p:spPr/>
        <p:txBody>
          <a:bodyPr>
            <a:normAutofit/>
          </a:bodyPr>
          <a:lstStyle/>
          <a:p>
            <a:pPr algn="ctr"/>
            <a:r>
              <a:rPr lang="en-US" sz="2400" b="1" dirty="0">
                <a:effectLst/>
                <a:latin typeface="Century" panose="02040604050505020304" pitchFamily="18" charset="0"/>
                <a:ea typeface="Calibri" panose="020F0502020204030204" pitchFamily="34" charset="0"/>
                <a:cs typeface="Times New Roman" panose="02020603050405020304" pitchFamily="18" charset="0"/>
              </a:rPr>
              <a:t>Tax issues</a:t>
            </a:r>
            <a:endParaRPr lang="en-US" sz="2400" dirty="0"/>
          </a:p>
        </p:txBody>
      </p:sp>
      <p:sp>
        <p:nvSpPr>
          <p:cNvPr id="3" name="Content Placeholder 2">
            <a:extLst>
              <a:ext uri="{FF2B5EF4-FFF2-40B4-BE49-F238E27FC236}">
                <a16:creationId xmlns:a16="http://schemas.microsoft.com/office/drawing/2014/main" id="{5A66EE2C-9DFD-068C-2D7D-D03AF426B7B8}"/>
              </a:ext>
            </a:extLst>
          </p:cNvPr>
          <p:cNvSpPr>
            <a:spLocks noGrp="1"/>
          </p:cNvSpPr>
          <p:nvPr>
            <p:ph idx="1"/>
          </p:nvPr>
        </p:nvSpPr>
        <p:spPr/>
        <p:txBody>
          <a:bodyPr/>
          <a:lstStyle/>
          <a:p>
            <a:pPr marL="342900" marR="0" lvl="0" indent="-342900" algn="ctr">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Tax issues: Income Tax and Occupancy Tax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ctr">
              <a:lnSpc>
                <a:spcPct val="107000"/>
              </a:lnSpc>
              <a:spcBef>
                <a:spcPts val="0"/>
              </a:spcBef>
              <a:spcAft>
                <a:spcPts val="800"/>
              </a:spcAft>
              <a:buFont typeface="Courier New" panose="02070309020205020404" pitchFamily="49" charset="0"/>
              <a:buChar char="o"/>
            </a:pPr>
            <a:r>
              <a:rPr lang="en-US" sz="2200" dirty="0">
                <a:effectLst/>
                <a:latin typeface="Century" panose="02040604050505020304" pitchFamily="18" charset="0"/>
                <a:ea typeface="Calibri" panose="020F0502020204030204" pitchFamily="34" charset="0"/>
                <a:cs typeface="Times New Roman" panose="02020603050405020304" pitchFamily="18" charset="0"/>
              </a:rPr>
              <a:t>Green is not clean</a:t>
            </a:r>
          </a:p>
          <a:p>
            <a:pPr marL="342900" indent="-342900" algn="ctr">
              <a:lnSpc>
                <a:spcPct val="107000"/>
              </a:lnSpc>
              <a:spcBef>
                <a:spcPts val="0"/>
              </a:spcBef>
              <a:buFont typeface="Symbol" panose="05050102010706020507" pitchFamily="18" charset="2"/>
              <a:buChar char=""/>
            </a:pPr>
            <a:r>
              <a:rPr lang="en-US" sz="2200" dirty="0">
                <a:latin typeface="Century" panose="02040604050505020304" pitchFamily="18" charset="0"/>
                <a:cs typeface="Times New Roman" panose="02020603050405020304" pitchFamily="18" charset="0"/>
              </a:rPr>
              <a:t>Tax issues: Piercing to the owners of the LLC</a:t>
            </a:r>
          </a:p>
          <a:p>
            <a:pPr marL="742950" marR="0" lvl="1" indent="-285750" algn="ctr">
              <a:lnSpc>
                <a:spcPct val="107000"/>
              </a:lnSpc>
              <a:spcBef>
                <a:spcPts val="0"/>
              </a:spcBef>
              <a:spcAft>
                <a:spcPts val="800"/>
              </a:spcAft>
              <a:buFont typeface="Courier New" panose="02070309020205020404" pitchFamily="49" charset="0"/>
              <a:buChar char="o"/>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2013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3136B-8D28-F6BE-1FD8-C808EE15846D}"/>
              </a:ext>
            </a:extLst>
          </p:cNvPr>
          <p:cNvSpPr>
            <a:spLocks noGrp="1"/>
          </p:cNvSpPr>
          <p:nvPr>
            <p:ph type="title"/>
          </p:nvPr>
        </p:nvSpPr>
        <p:spPr/>
        <p:txBody>
          <a:bodyPr>
            <a:normAutofit/>
          </a:bodyPr>
          <a:lstStyle/>
          <a:p>
            <a:pPr algn="ctr"/>
            <a:r>
              <a:rPr lang="en-US" sz="2400" b="1" dirty="0">
                <a:effectLst/>
                <a:latin typeface="Century" panose="02040604050505020304" pitchFamily="18" charset="0"/>
                <a:ea typeface="Calibri" panose="020F0502020204030204" pitchFamily="34" charset="0"/>
                <a:cs typeface="Times New Roman" panose="02020603050405020304" pitchFamily="18" charset="0"/>
              </a:rPr>
              <a:t>Building Code and Zoning Issues for the LLC and </a:t>
            </a:r>
            <a:r>
              <a:rPr lang="en-US" sz="2400" b="1" dirty="0">
                <a:latin typeface="Century" panose="02040604050505020304" pitchFamily="18" charset="0"/>
                <a:ea typeface="Calibri" panose="020F0502020204030204" pitchFamily="34" charset="0"/>
                <a:cs typeface="Times New Roman" panose="02020603050405020304" pitchFamily="18" charset="0"/>
              </a:rPr>
              <a:t>Its Owners</a:t>
            </a:r>
            <a:br>
              <a:rPr lang="en-US" sz="2400" b="1" dirty="0">
                <a:latin typeface="Century" panose="02040604050505020304" pitchFamily="18" charset="0"/>
                <a:ea typeface="Calibri" panose="020F0502020204030204" pitchFamily="34" charset="0"/>
                <a:cs typeface="Times New Roman" panose="02020603050405020304" pitchFamily="18" charset="0"/>
              </a:rPr>
            </a:br>
            <a:br>
              <a:rPr lang="en-US" sz="2400" b="1" dirty="0">
                <a:latin typeface="Century" panose="02040604050505020304" pitchFamily="18" charset="0"/>
                <a:ea typeface="Calibri" panose="020F0502020204030204" pitchFamily="34" charset="0"/>
                <a:cs typeface="Times New Roman" panose="02020603050405020304" pitchFamily="18" charset="0"/>
              </a:rPr>
            </a:br>
            <a:r>
              <a:rPr lang="en-US" sz="2400" b="1" i="1" dirty="0">
                <a:latin typeface="Century" panose="02040604050505020304" pitchFamily="18" charset="0"/>
                <a:ea typeface="Calibri" panose="020F0502020204030204" pitchFamily="34" charset="0"/>
                <a:cs typeface="Times New Roman" panose="02020603050405020304" pitchFamily="18" charset="0"/>
              </a:rPr>
              <a:t>Beware of “indirectly in control” and “nondelegable duty”</a:t>
            </a:r>
            <a:endParaRPr lang="en-US" sz="2400" dirty="0"/>
          </a:p>
        </p:txBody>
      </p:sp>
      <p:sp>
        <p:nvSpPr>
          <p:cNvPr id="3" name="Content Placeholder 2">
            <a:extLst>
              <a:ext uri="{FF2B5EF4-FFF2-40B4-BE49-F238E27FC236}">
                <a16:creationId xmlns:a16="http://schemas.microsoft.com/office/drawing/2014/main" id="{59F6F046-5AEC-9C66-6DBF-7A2B65D7607F}"/>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Sprinklers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Signage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Door Swings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Corridor Width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Emergency Lights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Fire Alarms and Safety Devices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Safes</a:t>
            </a:r>
          </a:p>
          <a:p>
            <a:pPr marL="342900" marR="0" lvl="0" indent="-342900">
              <a:lnSpc>
                <a:spcPct val="107000"/>
              </a:lnSpc>
              <a:spcBef>
                <a:spcPts val="0"/>
              </a:spcBef>
              <a:spcAft>
                <a:spcPts val="0"/>
              </a:spcAft>
              <a:buFont typeface="Symbol" panose="05050102010706020507" pitchFamily="18" charset="2"/>
              <a:buChar char=""/>
            </a:pPr>
            <a:r>
              <a:rPr lang="en-US" sz="2200" dirty="0">
                <a:latin typeface="Century" panose="02040604050505020304" pitchFamily="18" charset="0"/>
                <a:ea typeface="Calibri" panose="020F0502020204030204" pitchFamily="34" charset="0"/>
                <a:cs typeface="Times New Roman" panose="02020603050405020304" pitchFamily="18" charset="0"/>
              </a:rPr>
              <a:t>Registration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Zoning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2200" dirty="0">
                <a:effectLst/>
                <a:latin typeface="Century" panose="02040604050505020304" pitchFamily="18" charset="0"/>
                <a:ea typeface="Calibri" panose="020F0502020204030204" pitchFamily="34" charset="0"/>
                <a:cs typeface="Times New Roman" panose="02020603050405020304" pitchFamily="18" charset="0"/>
              </a:rPr>
              <a:t>Permits possibly necessary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26134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9BCEA-4980-021E-CFA6-9C6A10561737}"/>
              </a:ext>
            </a:extLst>
          </p:cNvPr>
          <p:cNvSpPr>
            <a:spLocks noGrp="1"/>
          </p:cNvSpPr>
          <p:nvPr>
            <p:ph type="title"/>
          </p:nvPr>
        </p:nvSpPr>
        <p:spPr/>
        <p:txBody>
          <a:bodyPr>
            <a:normAutofit/>
          </a:bodyPr>
          <a:lstStyle/>
          <a:p>
            <a:pPr algn="ctr"/>
            <a:r>
              <a:rPr lang="en-US" sz="2400" b="1" dirty="0">
                <a:effectLst/>
                <a:latin typeface="Century" panose="02040604050505020304" pitchFamily="18" charset="0"/>
                <a:ea typeface="Calibri" panose="020F0502020204030204" pitchFamily="34" charset="0"/>
                <a:cs typeface="Times New Roman" panose="02020603050405020304" pitchFamily="18" charset="0"/>
              </a:rPr>
              <a:t>Lease Prohibitions</a:t>
            </a:r>
            <a:endParaRPr lang="en-US" sz="2400" dirty="0"/>
          </a:p>
        </p:txBody>
      </p:sp>
      <p:sp>
        <p:nvSpPr>
          <p:cNvPr id="3" name="Content Placeholder 2">
            <a:extLst>
              <a:ext uri="{FF2B5EF4-FFF2-40B4-BE49-F238E27FC236}">
                <a16:creationId xmlns:a16="http://schemas.microsoft.com/office/drawing/2014/main" id="{5323B35D-1706-7F20-2AC8-96CF615F387A}"/>
              </a:ext>
            </a:extLst>
          </p:cNvPr>
          <p:cNvSpPr>
            <a:spLocks noGrp="1"/>
          </p:cNvSpPr>
          <p:nvPr>
            <p:ph idx="1"/>
          </p:nvPr>
        </p:nvSpPr>
        <p:spPr/>
        <p:txBody>
          <a:bodyPr/>
          <a:lstStyle/>
          <a:p>
            <a:pPr marL="742950" marR="0" lvl="1" indent="-28575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Sublets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Applicable statutes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Specific Prohibitions on Short Term Rentals</a:t>
            </a:r>
          </a:p>
          <a:p>
            <a:pPr marL="742950" marR="0" lvl="1" indent="-285750">
              <a:lnSpc>
                <a:spcPct val="107000"/>
              </a:lnSpc>
              <a:spcBef>
                <a:spcPts val="0"/>
              </a:spcBef>
              <a:spcAft>
                <a:spcPts val="800"/>
              </a:spcAft>
              <a:buFont typeface="Symbol" panose="05050102010706020507" pitchFamily="18" charset="2"/>
              <a:buChar char=""/>
            </a:pPr>
            <a:r>
              <a:rPr lang="en-US" sz="2200" dirty="0">
                <a:latin typeface="Century" panose="02040604050505020304" pitchFamily="18" charset="0"/>
                <a:ea typeface="Calibri" panose="020F0502020204030204" pitchFamily="34" charset="0"/>
                <a:cs typeface="Times New Roman" panose="02020603050405020304" pitchFamily="18" charset="0"/>
              </a:rPr>
              <a:t>Lease Clauses Prohibiting Registering the Apartment as a Short Term Rental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79332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EDC1F-48B7-5B1D-FC47-6BDF381D22BA}"/>
              </a:ext>
            </a:extLst>
          </p:cNvPr>
          <p:cNvSpPr>
            <a:spLocks noGrp="1"/>
          </p:cNvSpPr>
          <p:nvPr>
            <p:ph type="title"/>
          </p:nvPr>
        </p:nvSpPr>
        <p:spPr/>
        <p:txBody>
          <a:bodyPr>
            <a:normAutofit/>
          </a:bodyPr>
          <a:lstStyle/>
          <a:p>
            <a:pPr algn="ctr"/>
            <a:r>
              <a:rPr lang="en-US" sz="2400" b="1" dirty="0">
                <a:effectLst/>
                <a:latin typeface="Century" panose="02040604050505020304" pitchFamily="18" charset="0"/>
                <a:ea typeface="Calibri" panose="020F0502020204030204" pitchFamily="34" charset="0"/>
                <a:cs typeface="Times New Roman" panose="02020603050405020304" pitchFamily="18" charset="0"/>
              </a:rPr>
              <a:t>Municipal Prohibitions</a:t>
            </a:r>
            <a:endParaRPr lang="en-US" sz="2400" dirty="0"/>
          </a:p>
        </p:txBody>
      </p:sp>
      <p:sp>
        <p:nvSpPr>
          <p:cNvPr id="3" name="Content Placeholder 2">
            <a:extLst>
              <a:ext uri="{FF2B5EF4-FFF2-40B4-BE49-F238E27FC236}">
                <a16:creationId xmlns:a16="http://schemas.microsoft.com/office/drawing/2014/main" id="{C967B934-5853-EA25-1E07-D3A8AA0EDADC}"/>
              </a:ext>
            </a:extLst>
          </p:cNvPr>
          <p:cNvSpPr>
            <a:spLocks noGrp="1"/>
          </p:cNvSpPr>
          <p:nvPr>
            <p:ph idx="1"/>
          </p:nvPr>
        </p:nvSpPr>
        <p:spPr/>
        <p:txBody>
          <a:bodyPr>
            <a:normAutofit/>
          </a:bodyPr>
          <a:lstStyle/>
          <a:p>
            <a:r>
              <a:rPr lang="en-US" sz="2200" dirty="0">
                <a:latin typeface="Century" panose="02040604050505020304" pitchFamily="18" charset="0"/>
              </a:rPr>
              <a:t>New York City Administrative Code §26-2101 defines “Booking Service” in a way that we call “</a:t>
            </a:r>
            <a:r>
              <a:rPr lang="en-US" sz="2200" dirty="0" err="1">
                <a:latin typeface="Century" panose="02040604050505020304" pitchFamily="18" charset="0"/>
              </a:rPr>
              <a:t>AirBnB</a:t>
            </a:r>
            <a:r>
              <a:rPr lang="en-US" sz="2200" dirty="0">
                <a:latin typeface="Century" panose="02040604050505020304" pitchFamily="18" charset="0"/>
              </a:rPr>
              <a:t>”.</a:t>
            </a:r>
          </a:p>
          <a:p>
            <a:r>
              <a:rPr lang="en-US" sz="2200" dirty="0">
                <a:latin typeface="Century" panose="02040604050505020304" pitchFamily="18" charset="0"/>
              </a:rPr>
              <a:t>New York City Administrative Code §26-3101 uses that definition and requires tenants who </a:t>
            </a:r>
            <a:r>
              <a:rPr lang="en-US" sz="2200" dirty="0" err="1">
                <a:latin typeface="Century" panose="02040604050505020304" pitchFamily="18" charset="0"/>
              </a:rPr>
              <a:t>AirBnB</a:t>
            </a:r>
            <a:r>
              <a:rPr lang="en-US" sz="2200" dirty="0">
                <a:latin typeface="Century" panose="02040604050505020304" pitchFamily="18" charset="0"/>
              </a:rPr>
              <a:t> their apartments to register the apartments, but such registration is not permitted if the lease prohibits it. </a:t>
            </a:r>
          </a:p>
          <a:p>
            <a:r>
              <a:rPr lang="en-US" sz="2200" dirty="0">
                <a:latin typeface="Century" panose="02040604050505020304" pitchFamily="18" charset="0"/>
              </a:rPr>
              <a:t>If the tenant </a:t>
            </a:r>
            <a:r>
              <a:rPr lang="en-US" sz="2200" dirty="0" err="1">
                <a:latin typeface="Century" panose="02040604050505020304" pitchFamily="18" charset="0"/>
              </a:rPr>
              <a:t>AirBnB’s</a:t>
            </a:r>
            <a:r>
              <a:rPr lang="en-US" sz="2200" dirty="0">
                <a:latin typeface="Century" panose="02040604050505020304" pitchFamily="18" charset="0"/>
              </a:rPr>
              <a:t> an apartment in violation of this law, the City imposes a fine of the lesser of $5,000 or triple the income per violation.</a:t>
            </a:r>
          </a:p>
          <a:p>
            <a:r>
              <a:rPr lang="en-US" sz="2200" dirty="0">
                <a:latin typeface="Century" panose="02040604050505020304" pitchFamily="18" charset="0"/>
              </a:rPr>
              <a:t>This can be enforced both administratively and in the courts. </a:t>
            </a:r>
          </a:p>
          <a:p>
            <a:r>
              <a:rPr lang="en-US" sz="2200" dirty="0">
                <a:latin typeface="Century" panose="02040604050505020304" pitchFamily="18" charset="0"/>
              </a:rPr>
              <a:t>We recommend a lease provision that </a:t>
            </a:r>
            <a:r>
              <a:rPr lang="en-US" sz="2200" i="1" dirty="0">
                <a:latin typeface="Century" panose="02040604050505020304" pitchFamily="18" charset="0"/>
              </a:rPr>
              <a:t>also </a:t>
            </a:r>
            <a:r>
              <a:rPr lang="en-US" sz="2200" dirty="0">
                <a:latin typeface="Century" panose="02040604050505020304" pitchFamily="18" charset="0"/>
              </a:rPr>
              <a:t>pays the Landlord for such violations.</a:t>
            </a:r>
          </a:p>
          <a:p>
            <a:endParaRPr lang="en-US" sz="2200" dirty="0">
              <a:latin typeface="Century" panose="02040604050505020304" pitchFamily="18" charset="0"/>
            </a:endParaRPr>
          </a:p>
        </p:txBody>
      </p:sp>
    </p:spTree>
    <p:extLst>
      <p:ext uri="{BB962C8B-B14F-4D97-AF65-F5344CB8AC3E}">
        <p14:creationId xmlns:p14="http://schemas.microsoft.com/office/powerpoint/2010/main" val="1926656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DB41-03D9-7C45-0E62-BD2C901D64FB}"/>
              </a:ext>
            </a:extLst>
          </p:cNvPr>
          <p:cNvSpPr>
            <a:spLocks noGrp="1"/>
          </p:cNvSpPr>
          <p:nvPr>
            <p:ph type="title"/>
          </p:nvPr>
        </p:nvSpPr>
        <p:spPr/>
        <p:txBody>
          <a:bodyPr>
            <a:normAutofit/>
          </a:bodyPr>
          <a:lstStyle/>
          <a:p>
            <a:pPr algn="ctr"/>
            <a:r>
              <a:rPr lang="en-US" sz="2400" b="1" dirty="0">
                <a:effectLst/>
                <a:latin typeface="Century" panose="02040604050505020304" pitchFamily="18" charset="0"/>
                <a:ea typeface="Calibri" panose="020F0502020204030204" pitchFamily="34" charset="0"/>
                <a:cs typeface="Times New Roman" panose="02020603050405020304" pitchFamily="18" charset="0"/>
              </a:rPr>
              <a:t>Landlord Remedies</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endParaRPr lang="en-US" sz="2400" dirty="0"/>
          </a:p>
        </p:txBody>
      </p:sp>
      <p:sp>
        <p:nvSpPr>
          <p:cNvPr id="3" name="Content Placeholder 2">
            <a:extLst>
              <a:ext uri="{FF2B5EF4-FFF2-40B4-BE49-F238E27FC236}">
                <a16:creationId xmlns:a16="http://schemas.microsoft.com/office/drawing/2014/main" id="{13567678-7F08-A318-5285-4382E3A4B875}"/>
              </a:ext>
            </a:extLst>
          </p:cNvPr>
          <p:cNvSpPr>
            <a:spLocks noGrp="1"/>
          </p:cNvSpPr>
          <p:nvPr>
            <p:ph idx="1"/>
          </p:nvPr>
        </p:nvSpPr>
        <p:spPr/>
        <p:txBody>
          <a:bodyPr/>
          <a:lstStyle/>
          <a:p>
            <a:pPr marL="742950" marR="0" lvl="1" indent="-28575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Self-help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State or Local Law limitations and criminal liability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0"/>
              </a:spcAft>
              <a:buNone/>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Administrative agencies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Special note: </a:t>
            </a:r>
            <a:r>
              <a:rPr lang="en-US" sz="2200" i="1" dirty="0">
                <a:effectLst/>
                <a:latin typeface="Century" panose="02040604050505020304" pitchFamily="18" charset="0"/>
                <a:ea typeface="Calibri" panose="020F0502020204030204" pitchFamily="34" charset="0"/>
                <a:cs typeface="Times New Roman" panose="02020603050405020304" pitchFamily="18" charset="0"/>
              </a:rPr>
              <a:t>Defending </a:t>
            </a:r>
            <a:r>
              <a:rPr lang="en-US" sz="2200" dirty="0">
                <a:effectLst/>
                <a:latin typeface="Century" panose="02040604050505020304" pitchFamily="18" charset="0"/>
                <a:ea typeface="Calibri" panose="020F0502020204030204" pitchFamily="34" charset="0"/>
                <a:cs typeface="Times New Roman" panose="02020603050405020304" pitchFamily="18" charset="0"/>
              </a:rPr>
              <a:t>at administrative agencies</a:t>
            </a:r>
          </a:p>
          <a:p>
            <a:pPr marL="1143000" marR="0" lvl="2" indent="-228600">
              <a:lnSpc>
                <a:spcPct val="107000"/>
              </a:lnSpc>
              <a:spcBef>
                <a:spcPts val="0"/>
              </a:spcBef>
              <a:spcAft>
                <a:spcPts val="800"/>
              </a:spcAft>
              <a:buFont typeface="Wingdings" panose="05000000000000000000" pitchFamily="2" charset="2"/>
              <a:buChar char=""/>
            </a:pPr>
            <a:r>
              <a:rPr lang="en-US" sz="2200" dirty="0">
                <a:latin typeface="Century" panose="02040604050505020304" pitchFamily="18" charset="0"/>
                <a:ea typeface="Calibri" panose="020F0502020204030204" pitchFamily="34" charset="0"/>
                <a:cs typeface="Times New Roman" panose="02020603050405020304" pitchFamily="18" charset="0"/>
              </a:rPr>
              <a:t>Filing a Complaint for Violation of Registration Laws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2133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509CC-38B7-CF9C-2A7B-75B47E184AAC}"/>
              </a:ext>
            </a:extLst>
          </p:cNvPr>
          <p:cNvSpPr>
            <a:spLocks noGrp="1"/>
          </p:cNvSpPr>
          <p:nvPr>
            <p:ph type="title"/>
          </p:nvPr>
        </p:nvSpPr>
        <p:spPr/>
        <p:txBody>
          <a:bodyPr>
            <a:normAutofit/>
          </a:bodyPr>
          <a:lstStyle/>
          <a:p>
            <a:pPr algn="ctr"/>
            <a:r>
              <a:rPr lang="en-US" sz="2400" b="1" dirty="0">
                <a:effectLst/>
                <a:latin typeface="Century" panose="02040604050505020304" pitchFamily="18" charset="0"/>
                <a:ea typeface="Calibri" panose="020F0502020204030204" pitchFamily="34" charset="0"/>
                <a:cs typeface="Times New Roman" panose="02020603050405020304" pitchFamily="18" charset="0"/>
              </a:rPr>
              <a:t>Lease Clauses I</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endParaRPr lang="en-US" sz="2400" dirty="0"/>
          </a:p>
        </p:txBody>
      </p:sp>
      <p:sp>
        <p:nvSpPr>
          <p:cNvPr id="3" name="Content Placeholder 2">
            <a:extLst>
              <a:ext uri="{FF2B5EF4-FFF2-40B4-BE49-F238E27FC236}">
                <a16:creationId xmlns:a16="http://schemas.microsoft.com/office/drawing/2014/main" id="{E5513E06-3C98-186B-5FEF-A84A56DC32F6}"/>
              </a:ext>
            </a:extLst>
          </p:cNvPr>
          <p:cNvSpPr>
            <a:spLocks noGrp="1"/>
          </p:cNvSpPr>
          <p:nvPr>
            <p:ph idx="1"/>
          </p:nvPr>
        </p:nvSpPr>
        <p:spPr/>
        <p:txBody>
          <a:bodyPr/>
          <a:lstStyle/>
          <a:p>
            <a:pPr marL="742950" marR="0" lvl="1" indent="-28575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Allowing Self-help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Beware of State and Local Law against self-help of a </a:t>
            </a:r>
            <a:r>
              <a:rPr lang="en-US" sz="2200" i="1" dirty="0">
                <a:effectLst/>
                <a:latin typeface="Century" panose="02040604050505020304" pitchFamily="18" charset="0"/>
                <a:ea typeface="Calibri" panose="020F0502020204030204" pitchFamily="34" charset="0"/>
                <a:cs typeface="Times New Roman" panose="02020603050405020304" pitchFamily="18" charset="0"/>
              </a:rPr>
              <a:t>long </a:t>
            </a:r>
            <a:r>
              <a:rPr lang="en-US" sz="2200" dirty="0">
                <a:effectLst/>
                <a:latin typeface="Century" panose="02040604050505020304" pitchFamily="18" charset="0"/>
                <a:ea typeface="Calibri" panose="020F0502020204030204" pitchFamily="34" charset="0"/>
                <a:cs typeface="Times New Roman" panose="02020603050405020304" pitchFamily="18" charset="0"/>
              </a:rPr>
              <a:t>term tenant or even, perhaps, self-help against a </a:t>
            </a:r>
            <a:r>
              <a:rPr lang="en-US" sz="2200" i="1" dirty="0">
                <a:effectLst/>
                <a:latin typeface="Century" panose="02040604050505020304" pitchFamily="18" charset="0"/>
                <a:ea typeface="Calibri" panose="020F0502020204030204" pitchFamily="34" charset="0"/>
                <a:cs typeface="Times New Roman" panose="02020603050405020304" pitchFamily="18" charset="0"/>
              </a:rPr>
              <a:t>short </a:t>
            </a:r>
            <a:r>
              <a:rPr lang="en-US" sz="2200" dirty="0">
                <a:effectLst/>
                <a:latin typeface="Century" panose="02040604050505020304" pitchFamily="18" charset="0"/>
                <a:ea typeface="Calibri" panose="020F0502020204030204" pitchFamily="34" charset="0"/>
                <a:cs typeface="Times New Roman" panose="02020603050405020304" pitchFamily="18" charset="0"/>
              </a:rPr>
              <a:t>term tenant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Beware of State or Local Law that void such clauses as against public policy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Prohibiting subletting without permission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Beware State and Local law </a:t>
            </a:r>
            <a:r>
              <a:rPr lang="en-US" sz="2200" i="1" dirty="0">
                <a:effectLst/>
                <a:latin typeface="Century" panose="02040604050505020304" pitchFamily="18" charset="0"/>
                <a:ea typeface="Calibri" panose="020F0502020204030204" pitchFamily="34" charset="0"/>
                <a:cs typeface="Times New Roman" panose="02020603050405020304" pitchFamily="18" charset="0"/>
              </a:rPr>
              <a:t>mandating </a:t>
            </a:r>
            <a:r>
              <a:rPr lang="en-US" sz="2200" dirty="0">
                <a:effectLst/>
                <a:latin typeface="Century" panose="02040604050505020304" pitchFamily="18" charset="0"/>
                <a:ea typeface="Calibri" panose="020F0502020204030204" pitchFamily="34" charset="0"/>
                <a:cs typeface="Times New Roman" panose="02020603050405020304" pitchFamily="18" charset="0"/>
              </a:rPr>
              <a:t>permission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86547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7FE3E-CF40-296B-CF42-70AE5417A5C5}"/>
              </a:ext>
            </a:extLst>
          </p:cNvPr>
          <p:cNvSpPr>
            <a:spLocks noGrp="1"/>
          </p:cNvSpPr>
          <p:nvPr>
            <p:ph type="title"/>
          </p:nvPr>
        </p:nvSpPr>
        <p:spPr/>
        <p:txBody>
          <a:bodyPr>
            <a:normAutofit/>
          </a:bodyPr>
          <a:lstStyle/>
          <a:p>
            <a:pPr algn="ctr"/>
            <a:r>
              <a:rPr lang="en-US" sz="2400" b="1" dirty="0">
                <a:effectLst/>
                <a:latin typeface="Century" panose="02040604050505020304" pitchFamily="18" charset="0"/>
                <a:ea typeface="Calibri" panose="020F0502020204030204" pitchFamily="34" charset="0"/>
                <a:cs typeface="Times New Roman" panose="02020603050405020304" pitchFamily="18" charset="0"/>
              </a:rPr>
              <a:t>Lease Clauses II</a:t>
            </a:r>
            <a:endParaRPr lang="en-US" sz="2400" dirty="0"/>
          </a:p>
        </p:txBody>
      </p:sp>
      <p:sp>
        <p:nvSpPr>
          <p:cNvPr id="3" name="Content Placeholder 2">
            <a:extLst>
              <a:ext uri="{FF2B5EF4-FFF2-40B4-BE49-F238E27FC236}">
                <a16:creationId xmlns:a16="http://schemas.microsoft.com/office/drawing/2014/main" id="{8330ECC2-A817-28A3-75A8-3E3ADDC3D6BD}"/>
              </a:ext>
            </a:extLst>
          </p:cNvPr>
          <p:cNvSpPr>
            <a:spLocks noGrp="1"/>
          </p:cNvSpPr>
          <p:nvPr>
            <p:ph idx="1"/>
          </p:nvPr>
        </p:nvSpPr>
        <p:spPr/>
        <p:txBody>
          <a:bodyPr>
            <a:normAutofit fontScale="92500" lnSpcReduction="10000"/>
          </a:bodyPr>
          <a:lstStyle/>
          <a:p>
            <a:pPr marL="742950" marR="0" lvl="1" indent="-28575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Funds collected from the “guests” become the property of the landlord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Plus 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Attorneys’ fees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Reimbursement for governmentally imposed penalties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Plus 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Attorneys’ fees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Beware of state doctrine on “penalties”</a:t>
            </a:r>
          </a:p>
          <a:p>
            <a:pPr marL="1143000" marR="0" lvl="2" indent="-228600">
              <a:lnSpc>
                <a:spcPct val="107000"/>
              </a:lnSpc>
              <a:spcBef>
                <a:spcPts val="0"/>
              </a:spcBef>
              <a:spcAft>
                <a:spcPts val="0"/>
              </a:spcAft>
              <a:buFont typeface="Wingdings" panose="05000000000000000000" pitchFamily="2" charset="2"/>
              <a:buChar char=""/>
            </a:pPr>
            <a:r>
              <a:rPr lang="en-US" sz="2200" dirty="0">
                <a:latin typeface="Century" panose="02040604050505020304" pitchFamily="18" charset="0"/>
                <a:ea typeface="Calibri" panose="020F0502020204030204" pitchFamily="34" charset="0"/>
                <a:cs typeface="Times New Roman" panose="02020603050405020304" pitchFamily="18" charset="0"/>
              </a:rPr>
              <a:t>Independence of Government penalty against tenant and Landlord’s penalty against tenant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Indemnification for injury to the “guest”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Incurable nuisance/lease cancellation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Security deposit forfeiture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Wingdings" panose="05000000000000000000" pitchFamily="2" charset="2"/>
              <a:buChar char=""/>
            </a:pPr>
            <a:r>
              <a:rPr lang="en-US" sz="2200" dirty="0">
                <a:effectLst/>
                <a:latin typeface="Century" panose="02040604050505020304" pitchFamily="18" charset="0"/>
                <a:ea typeface="Calibri" panose="020F0502020204030204" pitchFamily="34" charset="0"/>
                <a:cs typeface="Times New Roman" panose="02020603050405020304" pitchFamily="18" charset="0"/>
              </a:rPr>
              <a:t>Beware restrictive laws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160970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754</Words>
  <Application>Microsoft Office PowerPoint</Application>
  <PresentationFormat>Widescreen</PresentationFormat>
  <Paragraphs>72</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Calibri Light</vt:lpstr>
      <vt:lpstr>Century</vt:lpstr>
      <vt:lpstr>Courier New</vt:lpstr>
      <vt:lpstr>Symbol</vt:lpstr>
      <vt:lpstr>Wingdings</vt:lpstr>
      <vt:lpstr>Office Theme</vt:lpstr>
      <vt:lpstr>LLC Liability in the Age of Short-Term Rentals: Legal Risks and Municipal Enforcement.  Dov Treiman </vt:lpstr>
      <vt:lpstr>A Brief Introduction to Short-Term Rentals</vt:lpstr>
      <vt:lpstr>Tax issues</vt:lpstr>
      <vt:lpstr>Building Code and Zoning Issues for the LLC and Its Owners  Beware of “indirectly in control” and “nondelegable duty”</vt:lpstr>
      <vt:lpstr>Lease Prohibitions</vt:lpstr>
      <vt:lpstr>Municipal Prohibitions</vt:lpstr>
      <vt:lpstr>Landlord Remedies </vt:lpstr>
      <vt:lpstr>Lease Clauses I </vt:lpstr>
      <vt:lpstr>Lease Clauses II</vt:lpstr>
      <vt:lpstr>Lease Clauses IIIA: Sample Clauses: Prohibition to Advertise </vt:lpstr>
      <vt:lpstr>Lease Clauses IIIB: Sample Clauses: Income Belongs to Landlord</vt:lpstr>
      <vt:lpstr>Lease Clauses IIIC: Incurable Nuisance 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Short-Term Rentals and L&amp;T Law Dov Treiman</dc:title>
  <dc:creator>Dov Treiman</dc:creator>
  <cp:lastModifiedBy>Dov Treiman</cp:lastModifiedBy>
  <cp:revision>10</cp:revision>
  <dcterms:created xsi:type="dcterms:W3CDTF">2022-12-29T19:52:47Z</dcterms:created>
  <dcterms:modified xsi:type="dcterms:W3CDTF">2025-07-18T01:32:33Z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Sk">
    <vt:i4>0</vt:i4>
  </property>
  <property fmtid="{D5CDD505-2E9C-101B-9397-08002B2CF9AE}" pid="3" name="CaseSk">
    <vt:i4>0</vt:i4>
  </property>
  <property fmtid="{D5CDD505-2E9C-101B-9397-08002B2CF9AE}" pid="4" name="Version">
    <vt:i4>0</vt:i4>
  </property>
</Properties>
</file>